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15"/>
  </p:notesMasterIdLst>
  <p:sldIdLst>
    <p:sldId id="256" r:id="rId2"/>
    <p:sldId id="257" r:id="rId3"/>
    <p:sldId id="258" r:id="rId4"/>
    <p:sldId id="259" r:id="rId5"/>
    <p:sldId id="260" r:id="rId6"/>
    <p:sldId id="268" r:id="rId7"/>
    <p:sldId id="261" r:id="rId8"/>
    <p:sldId id="267" r:id="rId9"/>
    <p:sldId id="262" r:id="rId10"/>
    <p:sldId id="263" r:id="rId11"/>
    <p:sldId id="264" r:id="rId12"/>
    <p:sldId id="265" r:id="rId13"/>
    <p:sldId id="266"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88869" autoAdjust="0"/>
  </p:normalViewPr>
  <p:slideViewPr>
    <p:cSldViewPr snapToGrid="0">
      <p:cViewPr varScale="1">
        <p:scale>
          <a:sx n="66" d="100"/>
          <a:sy n="66" d="100"/>
        </p:scale>
        <p:origin x="90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D04ED0-04F4-489B-9842-DCB688630F3E}" type="datetimeFigureOut">
              <a:rPr lang="en-US" smtClean="0"/>
              <a:t>11/5/2020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D72006-C18D-408C-A9BC-CBDB0E7D2723}" type="slidenum">
              <a:rPr lang="en-US" smtClean="0"/>
              <a:t>‹#›</a:t>
            </a:fld>
            <a:endParaRPr lang="en-US"/>
          </a:p>
        </p:txBody>
      </p:sp>
    </p:spTree>
    <p:extLst>
      <p:ext uri="{BB962C8B-B14F-4D97-AF65-F5344CB8AC3E}">
        <p14:creationId xmlns:p14="http://schemas.microsoft.com/office/powerpoint/2010/main" val="37528742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Human resource managers must play significant roles during the implementation of policies for strategic management to work. Human resource managers must develop strategies geared towards the retention of employees to ensure the company's goals and objectives are met (Armstrong,</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2016). For strategic management to work, the human resource department must work with other departments to recognize their aims and support them with the organization's objectives. Strategic Human resource management is a support system for the organization in gearing its success while helping in legal formalities. It plays a vital role in bond departments to make the organization a better place, mostly in a tech company.</a:t>
            </a:r>
          </a:p>
          <a:p>
            <a:endParaRPr lang="en-US" dirty="0"/>
          </a:p>
        </p:txBody>
      </p:sp>
      <p:sp>
        <p:nvSpPr>
          <p:cNvPr id="4" name="Slide Number Placeholder 3"/>
          <p:cNvSpPr>
            <a:spLocks noGrp="1"/>
          </p:cNvSpPr>
          <p:nvPr>
            <p:ph type="sldNum" sz="quarter" idx="10"/>
          </p:nvPr>
        </p:nvSpPr>
        <p:spPr/>
        <p:txBody>
          <a:bodyPr/>
          <a:lstStyle/>
          <a:p>
            <a:fld id="{CAD72006-C18D-408C-A9BC-CBDB0E7D2723}" type="slidenum">
              <a:rPr lang="en-US" smtClean="0"/>
              <a:t>2</a:t>
            </a:fld>
            <a:endParaRPr lang="en-US"/>
          </a:p>
        </p:txBody>
      </p:sp>
    </p:spTree>
    <p:extLst>
      <p:ext uri="{BB962C8B-B14F-4D97-AF65-F5344CB8AC3E}">
        <p14:creationId xmlns:p14="http://schemas.microsoft.com/office/powerpoint/2010/main" val="17290513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Creating a Human Resource Tactical Plan that trails the business. </a:t>
            </a:r>
            <a:r>
              <a:rPr lang="en-US" sz="1200" kern="1200" dirty="0" smtClean="0">
                <a:solidFill>
                  <a:schemeClr val="tx1"/>
                </a:solidFill>
                <a:effectLst/>
                <a:latin typeface="+mn-lt"/>
                <a:ea typeface="+mn-ea"/>
                <a:cs typeface="+mn-cs"/>
              </a:rPr>
              <a:t>The human resource must aim to shape the proficiencies that are distinct in the business policy</a:t>
            </a:r>
            <a:r>
              <a:rPr lang="en-US" dirty="0" smtClean="0"/>
              <a:t>.</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Supporting Human Resource Actions.</a:t>
            </a:r>
            <a:r>
              <a:rPr lang="en-US" sz="1200" kern="1200" dirty="0" smtClean="0">
                <a:solidFill>
                  <a:schemeClr val="tx1"/>
                </a:solidFill>
                <a:effectLst/>
                <a:latin typeface="+mn-lt"/>
                <a:ea typeface="+mn-ea"/>
                <a:cs typeface="+mn-cs"/>
              </a:rPr>
              <a:t> Human resource actions should be aligned with strategic human resource strategies like selection, compensation, and recruitment.</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Extra Emphasis on data by using metrics like Key Performance Indicators (KPI)  (</a:t>
            </a:r>
            <a:r>
              <a:rPr lang="en-US" sz="1200" kern="1200" dirty="0" smtClean="0">
                <a:solidFill>
                  <a:schemeClr val="tx1"/>
                </a:solidFill>
                <a:effectLst/>
                <a:latin typeface="+mn-lt"/>
                <a:ea typeface="+mn-ea"/>
                <a:cs typeface="+mn-cs"/>
              </a:rPr>
              <a:t>Armstrong,</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2016)</a:t>
            </a:r>
            <a:r>
              <a:rPr lang="en-US" dirty="0" smtClean="0"/>
              <a:t>. </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Avoid neglecting other human resource duties.</a:t>
            </a:r>
            <a:r>
              <a:rPr lang="en-US" sz="1200" kern="1200" dirty="0" smtClean="0">
                <a:solidFill>
                  <a:schemeClr val="tx1"/>
                </a:solidFill>
                <a:effectLst/>
                <a:latin typeface="+mn-lt"/>
                <a:ea typeface="+mn-ea"/>
                <a:cs typeface="+mn-cs"/>
              </a:rPr>
              <a:t> An organization needs a balance to develop the strategy and work on additional responsibilities that entails the employees because they are the backbone of an organization.</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Taking an outside-in-</a:t>
            </a:r>
            <a:r>
              <a:rPr lang="en-US" dirty="0" err="1" smtClean="0"/>
              <a:t>method.</a:t>
            </a:r>
            <a:r>
              <a:rPr lang="en-US" sz="1200" kern="1200" dirty="0" err="1" smtClean="0">
                <a:solidFill>
                  <a:schemeClr val="tx1"/>
                </a:solidFill>
                <a:effectLst/>
                <a:latin typeface="+mn-lt"/>
                <a:ea typeface="+mn-ea"/>
                <a:cs typeface="+mn-cs"/>
              </a:rPr>
              <a:t>The</a:t>
            </a:r>
            <a:r>
              <a:rPr lang="en-US" sz="1200" kern="1200" dirty="0" smtClean="0">
                <a:solidFill>
                  <a:schemeClr val="tx1"/>
                </a:solidFill>
                <a:effectLst/>
                <a:latin typeface="+mn-lt"/>
                <a:ea typeface="+mn-ea"/>
                <a:cs typeface="+mn-cs"/>
              </a:rPr>
              <a:t> outside should not be disregarded when implementing these strategies; instead, it should align all stakeholders for a unison goal</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a:p>
        </p:txBody>
      </p:sp>
      <p:sp>
        <p:nvSpPr>
          <p:cNvPr id="4" name="Slide Number Placeholder 3"/>
          <p:cNvSpPr>
            <a:spLocks noGrp="1"/>
          </p:cNvSpPr>
          <p:nvPr>
            <p:ph type="sldNum" sz="quarter" idx="10"/>
          </p:nvPr>
        </p:nvSpPr>
        <p:spPr/>
        <p:txBody>
          <a:bodyPr/>
          <a:lstStyle/>
          <a:p>
            <a:fld id="{CAD72006-C18D-408C-A9BC-CBDB0E7D2723}" type="slidenum">
              <a:rPr lang="en-US" smtClean="0"/>
              <a:t>3</a:t>
            </a:fld>
            <a:endParaRPr lang="en-US"/>
          </a:p>
        </p:txBody>
      </p:sp>
    </p:spTree>
    <p:extLst>
      <p:ext uri="{BB962C8B-B14F-4D97-AF65-F5344CB8AC3E}">
        <p14:creationId xmlns:p14="http://schemas.microsoft.com/office/powerpoint/2010/main" val="347159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It needs analysis from both within and outside the business</a:t>
            </a:r>
            <a:r>
              <a:rPr lang="en-US" sz="1200" kern="1200" baseline="0" dirty="0" smtClean="0">
                <a:solidFill>
                  <a:schemeClr val="tx1"/>
                </a:solidFill>
                <a:effectLst/>
                <a:latin typeface="+mn-lt"/>
                <a:ea typeface="+mn-ea"/>
                <a:cs typeface="+mn-cs"/>
              </a:rPr>
              <a:t> for the strategies to effectively work (</a:t>
            </a:r>
            <a:r>
              <a:rPr lang="en-US" sz="1200" kern="1200" dirty="0" smtClean="0">
                <a:solidFill>
                  <a:schemeClr val="tx1"/>
                </a:solidFill>
                <a:effectLst/>
                <a:latin typeface="+mn-lt"/>
                <a:ea typeface="+mn-ea"/>
                <a:cs typeface="+mn-cs"/>
              </a:rPr>
              <a:t>Armstrong,</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2016)</a:t>
            </a:r>
            <a:r>
              <a:rPr lang="en-US" sz="1200" kern="1200" baseline="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It needs time for enactment</a:t>
            </a:r>
            <a:r>
              <a:rPr lang="en-US" sz="1200" kern="1200" baseline="0" dirty="0" smtClean="0">
                <a:solidFill>
                  <a:schemeClr val="tx1"/>
                </a:solidFill>
                <a:effectLst/>
                <a:latin typeface="+mn-lt"/>
                <a:ea typeface="+mn-ea"/>
                <a:cs typeface="+mn-cs"/>
              </a:rPr>
              <a:t> since changing some company cultures takes time.</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It forms the atmosphere and course of human resource management especially</a:t>
            </a:r>
            <a:r>
              <a:rPr lang="en-US" sz="1200" kern="1200" baseline="0" dirty="0" smtClean="0">
                <a:solidFill>
                  <a:schemeClr val="tx1"/>
                </a:solidFill>
                <a:effectLst/>
                <a:latin typeface="+mn-lt"/>
                <a:ea typeface="+mn-ea"/>
                <a:cs typeface="+mn-cs"/>
              </a:rPr>
              <a:t> for workers</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It aids in the effective distribution of an organization's resources.</a:t>
            </a:r>
          </a:p>
          <a:p>
            <a:r>
              <a:rPr lang="en-US" sz="1200" kern="1200" dirty="0" smtClean="0">
                <a:solidFill>
                  <a:schemeClr val="tx1"/>
                </a:solidFill>
                <a:effectLst/>
                <a:latin typeface="+mn-lt"/>
                <a:ea typeface="+mn-ea"/>
                <a:cs typeface="+mn-cs"/>
              </a:rPr>
              <a:t>It can be reviewed on an annual basis for changes</a:t>
            </a:r>
            <a:r>
              <a:rPr lang="en-US" sz="1200" kern="1200" baseline="0" dirty="0" smtClean="0">
                <a:solidFill>
                  <a:schemeClr val="tx1"/>
                </a:solidFill>
                <a:effectLst/>
                <a:latin typeface="+mn-lt"/>
                <a:ea typeface="+mn-ea"/>
                <a:cs typeface="+mn-cs"/>
              </a:rPr>
              <a:t> or additions.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It ends undefined behavior</a:t>
            </a:r>
            <a:endParaRPr lang="en-US" dirty="0"/>
          </a:p>
        </p:txBody>
      </p:sp>
      <p:sp>
        <p:nvSpPr>
          <p:cNvPr id="4" name="Slide Number Placeholder 3"/>
          <p:cNvSpPr>
            <a:spLocks noGrp="1"/>
          </p:cNvSpPr>
          <p:nvPr>
            <p:ph type="sldNum" sz="quarter" idx="10"/>
          </p:nvPr>
        </p:nvSpPr>
        <p:spPr/>
        <p:txBody>
          <a:bodyPr/>
          <a:lstStyle/>
          <a:p>
            <a:fld id="{CAD72006-C18D-408C-A9BC-CBDB0E7D2723}" type="slidenum">
              <a:rPr lang="en-US" smtClean="0"/>
              <a:t>4</a:t>
            </a:fld>
            <a:endParaRPr lang="en-US"/>
          </a:p>
        </p:txBody>
      </p:sp>
    </p:spTree>
    <p:extLst>
      <p:ext uri="{BB962C8B-B14F-4D97-AF65-F5344CB8AC3E}">
        <p14:creationId xmlns:p14="http://schemas.microsoft.com/office/powerpoint/2010/main" val="27765124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To align companies' cultures and human resource strategies, the administration should look at the cultures and see if they align with strategy. Incase misalignment is present; the administration should strategize ways to ensure employees' organizational cultures align with leaders' perceptions. The administrators are in charge of ensuring that model actions support company's goals (Harrison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&amp; </a:t>
            </a:r>
            <a:r>
              <a:rPr lang="en-US" sz="1200" kern="1200" dirty="0" err="1" smtClean="0">
                <a:solidFill>
                  <a:schemeClr val="tx1"/>
                </a:solidFill>
                <a:effectLst/>
                <a:latin typeface="+mn-lt"/>
                <a:ea typeface="+mn-ea"/>
                <a:cs typeface="+mn-cs"/>
              </a:rPr>
              <a:t>Bazzy</a:t>
            </a:r>
            <a:r>
              <a:rPr lang="en-US" sz="1200" kern="1200" dirty="0" smtClean="0">
                <a:solidFill>
                  <a:schemeClr val="tx1"/>
                </a:solidFill>
                <a:effectLst/>
                <a:latin typeface="+mn-lt"/>
                <a:ea typeface="+mn-ea"/>
                <a:cs typeface="+mn-cs"/>
              </a:rPr>
              <a:t>, 2017). The human resource provides employee's opinions are considered in implementation and that the strategies will create a collaborative environment for both the workers and the management. With a defined culture, the workers will feel mandated to work to meet their goals and objectives.</a:t>
            </a:r>
          </a:p>
          <a:p>
            <a:endParaRPr lang="en-US" dirty="0"/>
          </a:p>
        </p:txBody>
      </p:sp>
      <p:sp>
        <p:nvSpPr>
          <p:cNvPr id="4" name="Slide Number Placeholder 3"/>
          <p:cNvSpPr>
            <a:spLocks noGrp="1"/>
          </p:cNvSpPr>
          <p:nvPr>
            <p:ph type="sldNum" sz="quarter" idx="10"/>
          </p:nvPr>
        </p:nvSpPr>
        <p:spPr/>
        <p:txBody>
          <a:bodyPr/>
          <a:lstStyle/>
          <a:p>
            <a:fld id="{CAD72006-C18D-408C-A9BC-CBDB0E7D2723}" type="slidenum">
              <a:rPr lang="en-US" smtClean="0"/>
              <a:t>5</a:t>
            </a:fld>
            <a:endParaRPr lang="en-US"/>
          </a:p>
        </p:txBody>
      </p:sp>
    </p:spTree>
    <p:extLst>
      <p:ext uri="{BB962C8B-B14F-4D97-AF65-F5344CB8AC3E}">
        <p14:creationId xmlns:p14="http://schemas.microsoft.com/office/powerpoint/2010/main" val="19329043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Access present conditions if the organization’ human resource</a:t>
            </a:r>
            <a:r>
              <a:rPr lang="en-US" baseline="0" dirty="0" smtClean="0"/>
              <a:t> is well suited to implement strategies.</a:t>
            </a:r>
          </a:p>
          <a:p>
            <a:r>
              <a:rPr lang="en-US" baseline="0" dirty="0" smtClean="0"/>
              <a:t>Plot and device human resource policies to see if they are suited for the organization (</a:t>
            </a:r>
            <a:r>
              <a:rPr lang="en-US" sz="1200" kern="1200" dirty="0" smtClean="0">
                <a:solidFill>
                  <a:schemeClr val="tx1"/>
                </a:solidFill>
                <a:effectLst/>
                <a:latin typeface="+mn-lt"/>
                <a:ea typeface="+mn-ea"/>
                <a:cs typeface="+mn-cs"/>
              </a:rPr>
              <a:t>Zehir</a:t>
            </a:r>
            <a:r>
              <a:rPr lang="en-US" sz="1200" kern="1200" baseline="0" dirty="0" smtClean="0">
                <a:solidFill>
                  <a:schemeClr val="tx1"/>
                </a:solidFill>
                <a:effectLst/>
                <a:latin typeface="+mn-lt"/>
                <a:ea typeface="+mn-ea"/>
                <a:cs typeface="+mn-cs"/>
              </a:rPr>
              <a:t> et al., 2016)</a:t>
            </a:r>
            <a:endParaRPr lang="en-US" baseline="0" dirty="0" smtClean="0"/>
          </a:p>
          <a:p>
            <a:r>
              <a:rPr lang="en-US" baseline="0" dirty="0" smtClean="0"/>
              <a:t>Quantify and assess results and see how they will benefit the organization to align with their objectives.</a:t>
            </a:r>
            <a:endParaRPr lang="en-US" dirty="0"/>
          </a:p>
        </p:txBody>
      </p:sp>
      <p:sp>
        <p:nvSpPr>
          <p:cNvPr id="4" name="Slide Number Placeholder 3"/>
          <p:cNvSpPr>
            <a:spLocks noGrp="1"/>
          </p:cNvSpPr>
          <p:nvPr>
            <p:ph type="sldNum" sz="quarter" idx="10"/>
          </p:nvPr>
        </p:nvSpPr>
        <p:spPr/>
        <p:txBody>
          <a:bodyPr/>
          <a:lstStyle/>
          <a:p>
            <a:fld id="{CAD72006-C18D-408C-A9BC-CBDB0E7D2723}" type="slidenum">
              <a:rPr lang="en-US" smtClean="0"/>
              <a:t>6</a:t>
            </a:fld>
            <a:endParaRPr lang="en-US"/>
          </a:p>
        </p:txBody>
      </p:sp>
    </p:spTree>
    <p:extLst>
      <p:ext uri="{BB962C8B-B14F-4D97-AF65-F5344CB8AC3E}">
        <p14:creationId xmlns:p14="http://schemas.microsoft.com/office/powerpoint/2010/main" val="33310165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Delighted employees</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HR strategy must align with the organization's direction because when the human resource is involved, employees' welfares are prioritized and thus happy employees (Harrison &amp; </a:t>
            </a:r>
            <a:r>
              <a:rPr lang="en-US" sz="1200" kern="1200" dirty="0" err="1" smtClean="0">
                <a:solidFill>
                  <a:schemeClr val="tx1"/>
                </a:solidFill>
                <a:effectLst/>
                <a:latin typeface="+mn-lt"/>
                <a:ea typeface="+mn-ea"/>
                <a:cs typeface="+mn-cs"/>
              </a:rPr>
              <a:t>Bazzy</a:t>
            </a:r>
            <a:r>
              <a:rPr lang="en-US" sz="1200" kern="1200" dirty="0" smtClean="0">
                <a:solidFill>
                  <a:schemeClr val="tx1"/>
                </a:solidFill>
                <a:effectLst/>
                <a:latin typeface="+mn-lt"/>
                <a:ea typeface="+mn-ea"/>
                <a:cs typeface="+mn-cs"/>
              </a:rPr>
              <a:t>, 2017). When it comes to retention and selection, the human resource ensures that company strategies are followed. It also helps retain employees to save the costs needed for new employee training and shape employees' views of the organization.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Putting the association for fruitful scaling</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organization will have a high chance of succeeding since employee's interests are well-taken care of and will result in greater output to compete in the fast-growing technological environment effectively.</a:t>
            </a:r>
          </a:p>
          <a:p>
            <a:r>
              <a:rPr lang="en-US" sz="1200" b="1" kern="1200" dirty="0" smtClean="0">
                <a:solidFill>
                  <a:schemeClr val="tx1"/>
                </a:solidFill>
                <a:effectLst/>
                <a:latin typeface="+mn-lt"/>
                <a:ea typeface="+mn-ea"/>
                <a:cs typeface="+mn-cs"/>
              </a:rPr>
              <a:t>To keep the company's cultures and strategies in form.</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company's cultures are useful because they help shape the ideas and perceptions of the external world. When those cultures are put together with new strategies, businesses can thrive and maintain their position throughout their existence.</a:t>
            </a:r>
          </a:p>
          <a:p>
            <a:endParaRPr lang="en-US" dirty="0"/>
          </a:p>
        </p:txBody>
      </p:sp>
      <p:sp>
        <p:nvSpPr>
          <p:cNvPr id="4" name="Slide Number Placeholder 3"/>
          <p:cNvSpPr>
            <a:spLocks noGrp="1"/>
          </p:cNvSpPr>
          <p:nvPr>
            <p:ph type="sldNum" sz="quarter" idx="10"/>
          </p:nvPr>
        </p:nvSpPr>
        <p:spPr/>
        <p:txBody>
          <a:bodyPr/>
          <a:lstStyle/>
          <a:p>
            <a:fld id="{CAD72006-C18D-408C-A9BC-CBDB0E7D2723}" type="slidenum">
              <a:rPr lang="en-US" smtClean="0"/>
              <a:t>7</a:t>
            </a:fld>
            <a:endParaRPr lang="en-US"/>
          </a:p>
        </p:txBody>
      </p:sp>
    </p:spTree>
    <p:extLst>
      <p:ext uri="{BB962C8B-B14F-4D97-AF65-F5344CB8AC3E}">
        <p14:creationId xmlns:p14="http://schemas.microsoft.com/office/powerpoint/2010/main" val="1402648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right talents are key to every organization</a:t>
            </a:r>
            <a:r>
              <a:rPr lang="en-US" baseline="0" dirty="0" smtClean="0"/>
              <a:t> which must be invested from the beginning (</a:t>
            </a:r>
            <a:r>
              <a:rPr lang="en-US" dirty="0" smtClean="0"/>
              <a:t>Armstrong, M. (2016)</a:t>
            </a:r>
            <a:r>
              <a:rPr lang="en-US" baseline="0" dirty="0" smtClean="0"/>
              <a:t>. The right talent gives an organization the right personnel that aligns with the organization’s goals and objectives. </a:t>
            </a:r>
          </a:p>
          <a:p>
            <a:r>
              <a:rPr lang="en-US" baseline="0" dirty="0" smtClean="0"/>
              <a:t>For an organization to achieve their highlighted goals the human resource must be incorporated to ensure the strategies work effectively.</a:t>
            </a:r>
            <a:endParaRPr lang="en-US" dirty="0"/>
          </a:p>
        </p:txBody>
      </p:sp>
      <p:sp>
        <p:nvSpPr>
          <p:cNvPr id="4" name="Slide Number Placeholder 3"/>
          <p:cNvSpPr>
            <a:spLocks noGrp="1"/>
          </p:cNvSpPr>
          <p:nvPr>
            <p:ph type="sldNum" sz="quarter" idx="10"/>
          </p:nvPr>
        </p:nvSpPr>
        <p:spPr/>
        <p:txBody>
          <a:bodyPr/>
          <a:lstStyle/>
          <a:p>
            <a:fld id="{CAD72006-C18D-408C-A9BC-CBDB0E7D2723}" type="slidenum">
              <a:rPr lang="en-US" smtClean="0"/>
              <a:t>8</a:t>
            </a:fld>
            <a:endParaRPr lang="en-US"/>
          </a:p>
        </p:txBody>
      </p:sp>
    </p:spTree>
    <p:extLst>
      <p:ext uri="{BB962C8B-B14F-4D97-AF65-F5344CB8AC3E}">
        <p14:creationId xmlns:p14="http://schemas.microsoft.com/office/powerpoint/2010/main" val="20513244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Human resource is majorly concerned with workers welfare to align it with those of the organization. Human resource relies heavily on theories that stress motivation and commitment. Strategic human resource ensures the company has the right employees, which is done to curb competition and achieve its goals. This book is beneficial as it outlines the ideas of human resource and strategic human resources, the roles, and the performance of human resources in strategic human resources. It also outlines the areas to which these strategies are implemented and finally the guidance on the human resource strategies, which will give the company a blueprint of the human resource in the organization. </a:t>
            </a:r>
          </a:p>
          <a:p>
            <a:endParaRPr lang="en-US" dirty="0"/>
          </a:p>
        </p:txBody>
      </p:sp>
      <p:sp>
        <p:nvSpPr>
          <p:cNvPr id="4" name="Slide Number Placeholder 3"/>
          <p:cNvSpPr>
            <a:spLocks noGrp="1"/>
          </p:cNvSpPr>
          <p:nvPr>
            <p:ph type="sldNum" sz="quarter" idx="10"/>
          </p:nvPr>
        </p:nvSpPr>
        <p:spPr/>
        <p:txBody>
          <a:bodyPr/>
          <a:lstStyle/>
          <a:p>
            <a:fld id="{CAD72006-C18D-408C-A9BC-CBDB0E7D2723}" type="slidenum">
              <a:rPr lang="en-US" smtClean="0"/>
              <a:t>10</a:t>
            </a:fld>
            <a:endParaRPr lang="en-US"/>
          </a:p>
        </p:txBody>
      </p:sp>
    </p:spTree>
    <p:extLst>
      <p:ext uri="{BB962C8B-B14F-4D97-AF65-F5344CB8AC3E}">
        <p14:creationId xmlns:p14="http://schemas.microsoft.com/office/powerpoint/2010/main" val="42255851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When an organization focuses on being more aggressive, innovative, and encouraging reactiveness, the workers will support human resource strategies. This book can be useful for Global </a:t>
            </a:r>
            <a:r>
              <a:rPr lang="en-US" sz="1200" kern="1200" dirty="0" err="1" smtClean="0">
                <a:solidFill>
                  <a:schemeClr val="tx1"/>
                </a:solidFill>
                <a:effectLst/>
                <a:latin typeface="+mn-lt"/>
                <a:ea typeface="+mn-ea"/>
                <a:cs typeface="+mn-cs"/>
              </a:rPr>
              <a:t>ProTech</a:t>
            </a:r>
            <a:r>
              <a:rPr lang="en-US" sz="1200" kern="1200" dirty="0" smtClean="0">
                <a:solidFill>
                  <a:schemeClr val="tx1"/>
                </a:solidFill>
                <a:effectLst/>
                <a:latin typeface="+mn-lt"/>
                <a:ea typeface="+mn-ea"/>
                <a:cs typeface="+mn-cs"/>
              </a:rPr>
              <a:t> to increase profit margins and give a new direction. The entrepreneurial representations used will determine the effectiveness of the strategies and business performance.</a:t>
            </a:r>
          </a:p>
          <a:p>
            <a:endParaRPr lang="en-US" dirty="0"/>
          </a:p>
        </p:txBody>
      </p:sp>
      <p:sp>
        <p:nvSpPr>
          <p:cNvPr id="4" name="Slide Number Placeholder 3"/>
          <p:cNvSpPr>
            <a:spLocks noGrp="1"/>
          </p:cNvSpPr>
          <p:nvPr>
            <p:ph type="sldNum" sz="quarter" idx="10"/>
          </p:nvPr>
        </p:nvSpPr>
        <p:spPr/>
        <p:txBody>
          <a:bodyPr/>
          <a:lstStyle/>
          <a:p>
            <a:fld id="{CAD72006-C18D-408C-A9BC-CBDB0E7D2723}" type="slidenum">
              <a:rPr lang="en-US" smtClean="0"/>
              <a:t>11</a:t>
            </a:fld>
            <a:endParaRPr lang="en-US"/>
          </a:p>
        </p:txBody>
      </p:sp>
    </p:spTree>
    <p:extLst>
      <p:ext uri="{BB962C8B-B14F-4D97-AF65-F5344CB8AC3E}">
        <p14:creationId xmlns:p14="http://schemas.microsoft.com/office/powerpoint/2010/main" val="4283052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This article can be used by </a:t>
            </a:r>
            <a:r>
              <a:rPr lang="en-US" sz="1200" kern="1200" dirty="0" err="1" smtClean="0">
                <a:solidFill>
                  <a:schemeClr val="tx1"/>
                </a:solidFill>
                <a:effectLst/>
                <a:latin typeface="+mn-lt"/>
                <a:ea typeface="+mn-ea"/>
                <a:cs typeface="+mn-cs"/>
              </a:rPr>
              <a:t>ProTech</a:t>
            </a:r>
            <a:r>
              <a:rPr lang="en-US" sz="1200" kern="1200" dirty="0" smtClean="0">
                <a:solidFill>
                  <a:schemeClr val="tx1"/>
                </a:solidFill>
                <a:effectLst/>
                <a:latin typeface="+mn-lt"/>
                <a:ea typeface="+mn-ea"/>
                <a:cs typeface="+mn-cs"/>
              </a:rPr>
              <a:t> Company for the realization of its objectives. Clearly, from the previous interviews conducted by human resources, there is a lack of enough knowledge on the strategic human resource, which can be changed by altering the company's culture and implement new strategies. When an organization changes its culture for the better, goals and objectives are easily achieved.</a:t>
            </a:r>
          </a:p>
          <a:p>
            <a:endParaRPr lang="en-US" dirty="0"/>
          </a:p>
        </p:txBody>
      </p:sp>
      <p:sp>
        <p:nvSpPr>
          <p:cNvPr id="4" name="Slide Number Placeholder 3"/>
          <p:cNvSpPr>
            <a:spLocks noGrp="1"/>
          </p:cNvSpPr>
          <p:nvPr>
            <p:ph type="sldNum" sz="quarter" idx="10"/>
          </p:nvPr>
        </p:nvSpPr>
        <p:spPr/>
        <p:txBody>
          <a:bodyPr/>
          <a:lstStyle/>
          <a:p>
            <a:fld id="{CAD72006-C18D-408C-A9BC-CBDB0E7D2723}" type="slidenum">
              <a:rPr lang="en-US" smtClean="0"/>
              <a:t>12</a:t>
            </a:fld>
            <a:endParaRPr lang="en-US"/>
          </a:p>
        </p:txBody>
      </p:sp>
    </p:spTree>
    <p:extLst>
      <p:ext uri="{BB962C8B-B14F-4D97-AF65-F5344CB8AC3E}">
        <p14:creationId xmlns:p14="http://schemas.microsoft.com/office/powerpoint/2010/main" val="20847368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90A65BB7-E4C1-4247-99C2-6ABE5D692821}" type="datetimeFigureOut">
              <a:rPr lang="en-US" smtClean="0"/>
              <a:t>11/5/2020</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C74110CE-C87D-481A-917F-6A5CD266069F}"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64355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0A65BB7-E4C1-4247-99C2-6ABE5D692821}" type="datetimeFigureOut">
              <a:rPr lang="en-US" smtClean="0"/>
              <a:t>11/5/2020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4110CE-C87D-481A-917F-6A5CD266069F}" type="slidenum">
              <a:rPr lang="en-US" smtClean="0"/>
              <a:t>‹#›</a:t>
            </a:fld>
            <a:endParaRPr lang="en-US"/>
          </a:p>
        </p:txBody>
      </p:sp>
    </p:spTree>
    <p:extLst>
      <p:ext uri="{BB962C8B-B14F-4D97-AF65-F5344CB8AC3E}">
        <p14:creationId xmlns:p14="http://schemas.microsoft.com/office/powerpoint/2010/main" val="2198613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0A65BB7-E4C1-4247-99C2-6ABE5D692821}" type="datetimeFigureOut">
              <a:rPr lang="en-US" smtClean="0"/>
              <a:t>11/5/2020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4110CE-C87D-481A-917F-6A5CD266069F}"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44214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0A65BB7-E4C1-4247-99C2-6ABE5D692821}" type="datetimeFigureOut">
              <a:rPr lang="en-US" smtClean="0"/>
              <a:t>11/5/2020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4110CE-C87D-481A-917F-6A5CD266069F}" type="slidenum">
              <a:rPr lang="en-US" smtClean="0"/>
              <a:t>‹#›</a:t>
            </a:fld>
            <a:endParaRPr lang="en-US"/>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576891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0A65BB7-E4C1-4247-99C2-6ABE5D692821}" type="datetimeFigureOut">
              <a:rPr lang="en-US" smtClean="0"/>
              <a:t>11/5/2020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74110CE-C87D-481A-917F-6A5CD266069F}"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696744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0A65BB7-E4C1-4247-99C2-6ABE5D692821}" type="datetimeFigureOut">
              <a:rPr lang="en-US" smtClean="0"/>
              <a:t>11/5/2020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74110CE-C87D-481A-917F-6A5CD266069F}"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848465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A65BB7-E4C1-4247-99C2-6ABE5D692821}" type="datetimeFigureOut">
              <a:rPr lang="en-US" smtClean="0"/>
              <a:t>11/5/2020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74110CE-C87D-481A-917F-6A5CD266069F}" type="slidenum">
              <a:rPr lang="en-US" smtClean="0"/>
              <a:t>‹#›</a:t>
            </a:fld>
            <a:endParaRPr lang="en-US"/>
          </a:p>
        </p:txBody>
      </p:sp>
    </p:spTree>
    <p:extLst>
      <p:ext uri="{BB962C8B-B14F-4D97-AF65-F5344CB8AC3E}">
        <p14:creationId xmlns:p14="http://schemas.microsoft.com/office/powerpoint/2010/main" val="31186536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A65BB7-E4C1-4247-99C2-6ABE5D692821}" type="datetimeFigureOut">
              <a:rPr lang="en-US" smtClean="0"/>
              <a:t>11/5/2020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4110CE-C87D-481A-917F-6A5CD266069F}"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048745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A65BB7-E4C1-4247-99C2-6ABE5D692821}" type="datetimeFigureOut">
              <a:rPr lang="en-US" smtClean="0"/>
              <a:t>11/5/2020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4110CE-C87D-481A-917F-6A5CD266069F}" type="slidenum">
              <a:rPr lang="en-US" smtClean="0"/>
              <a:t>‹#›</a:t>
            </a:fld>
            <a:endParaRPr lang="en-US"/>
          </a:p>
        </p:txBody>
      </p:sp>
    </p:spTree>
    <p:extLst>
      <p:ext uri="{BB962C8B-B14F-4D97-AF65-F5344CB8AC3E}">
        <p14:creationId xmlns:p14="http://schemas.microsoft.com/office/powerpoint/2010/main" val="34056705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A65BB7-E4C1-4247-99C2-6ABE5D692821}" type="datetimeFigureOut">
              <a:rPr lang="en-US" smtClean="0"/>
              <a:t>11/5/2020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74110CE-C87D-481A-917F-6A5CD266069F}" type="slidenum">
              <a:rPr lang="en-US" smtClean="0"/>
              <a:t>‹#›</a:t>
            </a:fld>
            <a:endParaRPr lang="en-US"/>
          </a:p>
        </p:txBody>
      </p:sp>
    </p:spTree>
    <p:extLst>
      <p:ext uri="{BB962C8B-B14F-4D97-AF65-F5344CB8AC3E}">
        <p14:creationId xmlns:p14="http://schemas.microsoft.com/office/powerpoint/2010/main" val="10643381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0A65BB7-E4C1-4247-99C2-6ABE5D692821}" type="datetimeFigureOut">
              <a:rPr lang="en-US" smtClean="0"/>
              <a:t>11/5/2020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4110CE-C87D-481A-917F-6A5CD266069F}"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819166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0A65BB7-E4C1-4247-99C2-6ABE5D692821}" type="datetimeFigureOut">
              <a:rPr lang="en-US" smtClean="0"/>
              <a:t>11/5/2020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4110CE-C87D-481A-917F-6A5CD266069F}"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014698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0A65BB7-E4C1-4247-99C2-6ABE5D692821}" type="datetimeFigureOut">
              <a:rPr lang="en-US" smtClean="0"/>
              <a:t>11/5/2020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4110CE-C87D-481A-917F-6A5CD266069F}" type="slidenum">
              <a:rPr lang="en-US" smtClean="0"/>
              <a:t>‹#›</a:t>
            </a:fld>
            <a:endParaRPr lang="en-US"/>
          </a:p>
        </p:txBody>
      </p:sp>
    </p:spTree>
    <p:extLst>
      <p:ext uri="{BB962C8B-B14F-4D97-AF65-F5344CB8AC3E}">
        <p14:creationId xmlns:p14="http://schemas.microsoft.com/office/powerpoint/2010/main" val="42814535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0A65BB7-E4C1-4247-99C2-6ABE5D692821}" type="datetimeFigureOut">
              <a:rPr lang="en-US" smtClean="0"/>
              <a:t>11/5/2020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4110CE-C87D-481A-917F-6A5CD266069F}"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125675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0A65BB7-E4C1-4247-99C2-6ABE5D692821}" type="datetimeFigureOut">
              <a:rPr lang="en-US" smtClean="0"/>
              <a:t>11/5/2020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4110CE-C87D-481A-917F-6A5CD266069F}"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307995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0A65BB7-E4C1-4247-99C2-6ABE5D692821}" type="datetimeFigureOut">
              <a:rPr lang="en-US" smtClean="0"/>
              <a:t>11/5/2020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4110CE-C87D-481A-917F-6A5CD266069F}"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146442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0A65BB7-E4C1-4247-99C2-6ABE5D692821}" type="datetimeFigureOut">
              <a:rPr lang="en-US" smtClean="0"/>
              <a:t>11/5/2020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74110CE-C87D-481A-917F-6A5CD266069F}"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746326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0A65BB7-E4C1-4247-99C2-6ABE5D692821}" type="datetimeFigureOut">
              <a:rPr lang="en-US" smtClean="0"/>
              <a:t>11/5/2020</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74110CE-C87D-481A-917F-6A5CD266069F}" type="slidenum">
              <a:rPr lang="en-US" smtClean="0"/>
              <a:t>‹#›</a:t>
            </a:fld>
            <a:endParaRPr lang="en-US"/>
          </a:p>
        </p:txBody>
      </p:sp>
    </p:spTree>
    <p:extLst>
      <p:ext uri="{BB962C8B-B14F-4D97-AF65-F5344CB8AC3E}">
        <p14:creationId xmlns:p14="http://schemas.microsoft.com/office/powerpoint/2010/main" val="142002081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67354" y="1600674"/>
            <a:ext cx="6815669" cy="1515533"/>
          </a:xfrm>
        </p:spPr>
        <p:txBody>
          <a:bodyPr/>
          <a:lstStyle/>
          <a:p>
            <a:r>
              <a:rPr lang="en-US" dirty="0" smtClean="0"/>
              <a:t>Strategic Human Resource </a:t>
            </a:r>
            <a:endParaRPr lang="en-US" dirty="0"/>
          </a:p>
        </p:txBody>
      </p:sp>
      <p:sp>
        <p:nvSpPr>
          <p:cNvPr id="3" name="Subtitle 2"/>
          <p:cNvSpPr>
            <a:spLocks noGrp="1"/>
          </p:cNvSpPr>
          <p:nvPr>
            <p:ph type="subTitle" idx="1"/>
          </p:nvPr>
        </p:nvSpPr>
        <p:spPr>
          <a:xfrm>
            <a:off x="2667354" y="3541686"/>
            <a:ext cx="6992515" cy="1674257"/>
          </a:xfrm>
        </p:spPr>
        <p:txBody>
          <a:bodyPr>
            <a:normAutofit lnSpcReduction="10000"/>
          </a:bodyPr>
          <a:lstStyle/>
          <a:p>
            <a:r>
              <a:rPr lang="en-US" dirty="0" smtClean="0"/>
              <a:t>Student’s Name:</a:t>
            </a:r>
          </a:p>
          <a:p>
            <a:r>
              <a:rPr lang="en-US" dirty="0" smtClean="0"/>
              <a:t>Institute of Affiliation:</a:t>
            </a:r>
          </a:p>
          <a:p>
            <a:r>
              <a:rPr lang="en-US" dirty="0" smtClean="0"/>
              <a:t>Course code:</a:t>
            </a:r>
          </a:p>
          <a:p>
            <a:r>
              <a:rPr lang="en-US" dirty="0" smtClean="0"/>
              <a:t>Date:</a:t>
            </a:r>
            <a:endParaRPr lang="en-US" dirty="0"/>
          </a:p>
        </p:txBody>
      </p:sp>
    </p:spTree>
    <p:extLst>
      <p:ext uri="{BB962C8B-B14F-4D97-AF65-F5344CB8AC3E}">
        <p14:creationId xmlns:p14="http://schemas.microsoft.com/office/powerpoint/2010/main" val="32861721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Strategic HRM</a:t>
            </a:r>
            <a:endParaRPr lang="en-US" dirty="0"/>
          </a:p>
        </p:txBody>
      </p:sp>
      <p:sp>
        <p:nvSpPr>
          <p:cNvPr id="3" name="Content Placeholder 2"/>
          <p:cNvSpPr>
            <a:spLocks noGrp="1"/>
          </p:cNvSpPr>
          <p:nvPr>
            <p:ph idx="1"/>
          </p:nvPr>
        </p:nvSpPr>
        <p:spPr>
          <a:xfrm>
            <a:off x="1404583" y="2597875"/>
            <a:ext cx="9601196" cy="3318936"/>
          </a:xfrm>
        </p:spPr>
        <p:txBody>
          <a:bodyPr/>
          <a:lstStyle/>
          <a:p>
            <a:r>
              <a:rPr lang="en-US" dirty="0"/>
              <a:t>Strategic human resource management is the link between an administration’s strategies and human resources aims, which are:</a:t>
            </a:r>
          </a:p>
          <a:p>
            <a:r>
              <a:rPr lang="en-US" dirty="0"/>
              <a:t>Improve flexibility invention and reasonable advantage </a:t>
            </a:r>
          </a:p>
          <a:p>
            <a:r>
              <a:rPr lang="en-US" dirty="0"/>
              <a:t>Grow a fit for a drive in an administrative culture</a:t>
            </a:r>
          </a:p>
          <a:p>
            <a:r>
              <a:rPr lang="en-US" dirty="0"/>
              <a:t>Expand business performance in technology</a:t>
            </a:r>
          </a:p>
          <a:p>
            <a:endParaRPr lang="en-US" dirty="0"/>
          </a:p>
        </p:txBody>
      </p:sp>
    </p:spTree>
    <p:extLst>
      <p:ext uri="{BB962C8B-B14F-4D97-AF65-F5344CB8AC3E}">
        <p14:creationId xmlns:p14="http://schemas.microsoft.com/office/powerpoint/2010/main" val="39703516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1" y="778932"/>
            <a:ext cx="9601196" cy="1514325"/>
          </a:xfrm>
        </p:spPr>
        <p:txBody>
          <a:bodyPr>
            <a:normAutofit fontScale="90000"/>
          </a:bodyPr>
          <a:lstStyle/>
          <a:p>
            <a:r>
              <a:rPr lang="en-US" b="1" dirty="0"/>
              <a:t>Steps for Creating a Strategic Human Resource Management</a:t>
            </a:r>
            <a:r>
              <a:rPr lang="en-US" dirty="0"/>
              <a:t/>
            </a:r>
            <a:br>
              <a:rPr lang="en-US" dirty="0"/>
            </a:br>
            <a:endParaRPr lang="en-US" dirty="0"/>
          </a:p>
        </p:txBody>
      </p:sp>
      <p:sp>
        <p:nvSpPr>
          <p:cNvPr id="3" name="Content Placeholder 2"/>
          <p:cNvSpPr>
            <a:spLocks noGrp="1"/>
          </p:cNvSpPr>
          <p:nvPr>
            <p:ph idx="1"/>
          </p:nvPr>
        </p:nvSpPr>
        <p:spPr>
          <a:xfrm>
            <a:off x="1349827" y="2513389"/>
            <a:ext cx="9601196" cy="3318936"/>
          </a:xfrm>
        </p:spPr>
        <p:txBody>
          <a:bodyPr>
            <a:normAutofit/>
          </a:bodyPr>
          <a:lstStyle/>
          <a:p>
            <a:r>
              <a:rPr lang="en-US" dirty="0"/>
              <a:t>Creating a Human Resource Tactical Plan that trails the </a:t>
            </a:r>
            <a:r>
              <a:rPr lang="en-US" dirty="0" smtClean="0"/>
              <a:t>business.</a:t>
            </a:r>
          </a:p>
          <a:p>
            <a:r>
              <a:rPr lang="en-US" dirty="0"/>
              <a:t>Supporting Human Resource </a:t>
            </a:r>
            <a:r>
              <a:rPr lang="en-US" dirty="0" smtClean="0"/>
              <a:t>Actions.</a:t>
            </a:r>
          </a:p>
          <a:p>
            <a:r>
              <a:rPr lang="en-US" dirty="0"/>
              <a:t>Extra Emphasis on </a:t>
            </a:r>
            <a:r>
              <a:rPr lang="en-US" dirty="0" smtClean="0"/>
              <a:t>data by using </a:t>
            </a:r>
            <a:r>
              <a:rPr lang="en-US" dirty="0"/>
              <a:t>metrics like Key Performance Indicators (KPI). </a:t>
            </a:r>
            <a:endParaRPr lang="en-US" dirty="0" smtClean="0"/>
          </a:p>
          <a:p>
            <a:r>
              <a:rPr lang="en-US" dirty="0"/>
              <a:t>Avoid neglecting other human resource duties.</a:t>
            </a:r>
          </a:p>
          <a:p>
            <a:r>
              <a:rPr lang="en-US" dirty="0"/>
              <a:t>Taking an outside-in-method</a:t>
            </a:r>
          </a:p>
          <a:p>
            <a:endParaRPr lang="en-US" dirty="0" smtClean="0"/>
          </a:p>
          <a:p>
            <a:endParaRPr lang="en-US" dirty="0" smtClean="0"/>
          </a:p>
          <a:p>
            <a:pPr marL="0" indent="0">
              <a:buNone/>
            </a:pPr>
            <a:endParaRPr lang="en-US" dirty="0"/>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34418230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1" y="735389"/>
            <a:ext cx="9601196" cy="1303867"/>
          </a:xfrm>
        </p:spPr>
        <p:txBody>
          <a:bodyPr>
            <a:normAutofit fontScale="90000"/>
          </a:bodyPr>
          <a:lstStyle/>
          <a:p>
            <a:r>
              <a:rPr lang="en-US" b="1" dirty="0"/>
              <a:t>Characteristics of Strategic Human Resource</a:t>
            </a:r>
            <a:r>
              <a:rPr lang="en-US" dirty="0"/>
              <a:t/>
            </a:r>
            <a:br>
              <a:rPr lang="en-US" dirty="0"/>
            </a:br>
            <a:endParaRPr lang="en-US" dirty="0"/>
          </a:p>
        </p:txBody>
      </p:sp>
      <p:sp>
        <p:nvSpPr>
          <p:cNvPr id="3" name="Content Placeholder 2"/>
          <p:cNvSpPr>
            <a:spLocks noGrp="1"/>
          </p:cNvSpPr>
          <p:nvPr>
            <p:ph idx="1"/>
          </p:nvPr>
        </p:nvSpPr>
        <p:spPr/>
        <p:txBody>
          <a:bodyPr/>
          <a:lstStyle/>
          <a:p>
            <a:r>
              <a:rPr lang="en-US" dirty="0"/>
              <a:t>It needs analysis from both within and outside the business.</a:t>
            </a:r>
          </a:p>
          <a:p>
            <a:r>
              <a:rPr lang="en-US" dirty="0"/>
              <a:t>It needs time for enactment.</a:t>
            </a:r>
          </a:p>
          <a:p>
            <a:r>
              <a:rPr lang="en-US" dirty="0"/>
              <a:t>It forms the atmosphere and course of human resource management.</a:t>
            </a:r>
          </a:p>
          <a:p>
            <a:r>
              <a:rPr lang="en-US" dirty="0"/>
              <a:t>It aids in the effective distribution of an organization's resources.</a:t>
            </a:r>
          </a:p>
          <a:p>
            <a:r>
              <a:rPr lang="en-US" dirty="0"/>
              <a:t>It can be reviewed on an annual basis.</a:t>
            </a:r>
          </a:p>
          <a:p>
            <a:r>
              <a:rPr lang="en-US" dirty="0"/>
              <a:t>It ends undefined behavior</a:t>
            </a:r>
            <a:endParaRPr lang="en-US" dirty="0"/>
          </a:p>
        </p:txBody>
      </p:sp>
    </p:spTree>
    <p:extLst>
      <p:ext uri="{BB962C8B-B14F-4D97-AF65-F5344CB8AC3E}">
        <p14:creationId xmlns:p14="http://schemas.microsoft.com/office/powerpoint/2010/main" val="26809469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How should HR </a:t>
            </a:r>
            <a:r>
              <a:rPr lang="en-US" b="1" dirty="0" smtClean="0"/>
              <a:t>Strategy </a:t>
            </a:r>
            <a:r>
              <a:rPr lang="en-US" b="1" dirty="0"/>
              <a:t>align with the </a:t>
            </a:r>
            <a:r>
              <a:rPr lang="en-US" b="1" dirty="0"/>
              <a:t>O</a:t>
            </a:r>
            <a:r>
              <a:rPr lang="en-US" b="1" dirty="0" smtClean="0"/>
              <a:t>rganization’s Direction </a:t>
            </a:r>
            <a:endParaRPr lang="en-US" dirty="0"/>
          </a:p>
        </p:txBody>
      </p:sp>
      <p:sp>
        <p:nvSpPr>
          <p:cNvPr id="3" name="Content Placeholder 2"/>
          <p:cNvSpPr>
            <a:spLocks noGrp="1"/>
          </p:cNvSpPr>
          <p:nvPr>
            <p:ph idx="1"/>
          </p:nvPr>
        </p:nvSpPr>
        <p:spPr/>
        <p:txBody>
          <a:bodyPr/>
          <a:lstStyle/>
          <a:p>
            <a:r>
              <a:rPr lang="en-US" dirty="0" smtClean="0"/>
              <a:t>Understand company cultures. In </a:t>
            </a:r>
            <a:r>
              <a:rPr lang="en-US" dirty="0"/>
              <a:t>every organization, there are cultures like dress code, language, and strategies that define the business. Tech companies like </a:t>
            </a:r>
            <a:r>
              <a:rPr lang="en-US" dirty="0" err="1"/>
              <a:t>ProTech</a:t>
            </a:r>
            <a:r>
              <a:rPr lang="en-US" dirty="0"/>
              <a:t> have techniques and cultures that keep it abreast of competition in a technology-oriented </a:t>
            </a:r>
            <a:r>
              <a:rPr lang="en-US" dirty="0" smtClean="0"/>
              <a:t>environment.</a:t>
            </a:r>
            <a:endParaRPr lang="en-US" dirty="0"/>
          </a:p>
        </p:txBody>
      </p:sp>
    </p:spTree>
    <p:extLst>
      <p:ext uri="{BB962C8B-B14F-4D97-AF65-F5344CB8AC3E}">
        <p14:creationId xmlns:p14="http://schemas.microsoft.com/office/powerpoint/2010/main" val="2589071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How should HR Strategy align with the Organization’s Direction </a:t>
            </a:r>
            <a:endParaRPr lang="en-US" dirty="0"/>
          </a:p>
        </p:txBody>
      </p:sp>
      <p:sp>
        <p:nvSpPr>
          <p:cNvPr id="3" name="Content Placeholder 2"/>
          <p:cNvSpPr>
            <a:spLocks noGrp="1"/>
          </p:cNvSpPr>
          <p:nvPr>
            <p:ph idx="1"/>
          </p:nvPr>
        </p:nvSpPr>
        <p:spPr/>
        <p:txBody>
          <a:bodyPr/>
          <a:lstStyle/>
          <a:p>
            <a:r>
              <a:rPr lang="en-US" dirty="0" smtClean="0"/>
              <a:t>Access present conditions </a:t>
            </a:r>
          </a:p>
          <a:p>
            <a:r>
              <a:rPr lang="en-US" dirty="0" smtClean="0"/>
              <a:t>Plot and device human resource policies </a:t>
            </a:r>
          </a:p>
          <a:p>
            <a:r>
              <a:rPr lang="en-US" dirty="0" smtClean="0"/>
              <a:t>Quantify and assess results </a:t>
            </a:r>
            <a:endParaRPr lang="en-US" dirty="0"/>
          </a:p>
        </p:txBody>
      </p:sp>
    </p:spTree>
    <p:extLst>
      <p:ext uri="{BB962C8B-B14F-4D97-AF65-F5344CB8AC3E}">
        <p14:creationId xmlns:p14="http://schemas.microsoft.com/office/powerpoint/2010/main" val="28851922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Reasons why HR Strategy </a:t>
            </a:r>
            <a:r>
              <a:rPr lang="en-US" b="1" dirty="0"/>
              <a:t>align with the </a:t>
            </a:r>
            <a:r>
              <a:rPr lang="en-US" b="1" dirty="0" smtClean="0"/>
              <a:t>Organization’s </a:t>
            </a:r>
            <a:r>
              <a:rPr lang="en-US" b="1" dirty="0"/>
              <a:t>D</a:t>
            </a:r>
            <a:r>
              <a:rPr lang="en-US" b="1" dirty="0" smtClean="0"/>
              <a:t>irection </a:t>
            </a:r>
            <a:r>
              <a:rPr lang="en-US" b="1" dirty="0"/>
              <a:t>as a </a:t>
            </a:r>
            <a:r>
              <a:rPr lang="en-US" b="1" dirty="0" smtClean="0"/>
              <a:t>Whole</a:t>
            </a:r>
            <a:endParaRPr lang="en-US" dirty="0"/>
          </a:p>
        </p:txBody>
      </p:sp>
      <p:sp>
        <p:nvSpPr>
          <p:cNvPr id="3" name="Content Placeholder 2"/>
          <p:cNvSpPr>
            <a:spLocks noGrp="1"/>
          </p:cNvSpPr>
          <p:nvPr>
            <p:ph idx="1"/>
          </p:nvPr>
        </p:nvSpPr>
        <p:spPr/>
        <p:txBody>
          <a:bodyPr/>
          <a:lstStyle/>
          <a:p>
            <a:r>
              <a:rPr lang="en-US" dirty="0"/>
              <a:t>Delighted employees</a:t>
            </a:r>
          </a:p>
          <a:p>
            <a:r>
              <a:rPr lang="en-US" dirty="0"/>
              <a:t>Putting the association for fruitful scaling</a:t>
            </a:r>
          </a:p>
          <a:p>
            <a:r>
              <a:rPr lang="en-US" dirty="0"/>
              <a:t>To keep the company's cultures and strategies in form</a:t>
            </a:r>
            <a:endParaRPr lang="en-US" dirty="0"/>
          </a:p>
        </p:txBody>
      </p:sp>
    </p:spTree>
    <p:extLst>
      <p:ext uri="{BB962C8B-B14F-4D97-AF65-F5344CB8AC3E}">
        <p14:creationId xmlns:p14="http://schemas.microsoft.com/office/powerpoint/2010/main" val="16774354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Reasons why HR Strategy align with the Organization’s Direction as a Whole</a:t>
            </a:r>
            <a:endParaRPr lang="en-US" dirty="0"/>
          </a:p>
        </p:txBody>
      </p:sp>
      <p:sp>
        <p:nvSpPr>
          <p:cNvPr id="3" name="Content Placeholder 2"/>
          <p:cNvSpPr>
            <a:spLocks noGrp="1"/>
          </p:cNvSpPr>
          <p:nvPr>
            <p:ph idx="1"/>
          </p:nvPr>
        </p:nvSpPr>
        <p:spPr/>
        <p:txBody>
          <a:bodyPr/>
          <a:lstStyle/>
          <a:p>
            <a:r>
              <a:rPr lang="en-US" dirty="0" smtClean="0"/>
              <a:t>Select the right talents </a:t>
            </a:r>
          </a:p>
          <a:p>
            <a:r>
              <a:rPr lang="en-US" dirty="0" smtClean="0"/>
              <a:t>Rank goals </a:t>
            </a:r>
            <a:endParaRPr lang="en-US" dirty="0"/>
          </a:p>
        </p:txBody>
      </p:sp>
    </p:spTree>
    <p:extLst>
      <p:ext uri="{BB962C8B-B14F-4D97-AF65-F5344CB8AC3E}">
        <p14:creationId xmlns:p14="http://schemas.microsoft.com/office/powerpoint/2010/main" val="21841323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1" y="539446"/>
            <a:ext cx="9691911" cy="2017486"/>
          </a:xfrm>
        </p:spPr>
        <p:txBody>
          <a:bodyPr>
            <a:normAutofit fontScale="90000"/>
          </a:bodyPr>
          <a:lstStyle/>
          <a:p>
            <a:r>
              <a:rPr lang="en-US" b="1" dirty="0"/>
              <a:t>R</a:t>
            </a:r>
            <a:r>
              <a:rPr lang="en-US" b="1" dirty="0" smtClean="0"/>
              <a:t>eferences to </a:t>
            </a:r>
            <a:r>
              <a:rPr lang="en-US" b="1" dirty="0"/>
              <a:t>R</a:t>
            </a:r>
            <a:r>
              <a:rPr lang="en-US" b="1" dirty="0" smtClean="0"/>
              <a:t>ecommend </a:t>
            </a:r>
            <a:r>
              <a:rPr lang="en-US" b="1" dirty="0"/>
              <a:t>S</a:t>
            </a:r>
            <a:r>
              <a:rPr lang="en-US" b="1" dirty="0" smtClean="0"/>
              <a:t>trategic </a:t>
            </a:r>
            <a:r>
              <a:rPr lang="en-US" b="1" dirty="0"/>
              <a:t>HRM to help </a:t>
            </a:r>
            <a:r>
              <a:rPr lang="en-US" b="1" dirty="0" smtClean="0"/>
              <a:t>attendees </a:t>
            </a:r>
            <a:r>
              <a:rPr lang="en-US" b="1" dirty="0"/>
              <a:t>U</a:t>
            </a:r>
            <a:r>
              <a:rPr lang="en-US" b="1" dirty="0" smtClean="0"/>
              <a:t>nderstand </a:t>
            </a:r>
            <a:r>
              <a:rPr lang="en-US" b="1" dirty="0"/>
              <a:t>this </a:t>
            </a:r>
            <a:r>
              <a:rPr lang="en-US" b="1" dirty="0" smtClean="0"/>
              <a:t>Vital </a:t>
            </a:r>
            <a:r>
              <a:rPr lang="en-US" b="1" dirty="0"/>
              <a:t>C</a:t>
            </a:r>
            <a:r>
              <a:rPr lang="en-US" b="1" dirty="0" smtClean="0"/>
              <a:t>oncept</a:t>
            </a:r>
            <a:r>
              <a:rPr lang="en-US" b="1" dirty="0"/>
              <a:t>?</a:t>
            </a:r>
            <a:r>
              <a:rPr lang="en-US" dirty="0"/>
              <a:t/>
            </a:r>
            <a:br>
              <a:rPr lang="en-US" dirty="0"/>
            </a:br>
            <a:endParaRPr lang="en-US" dirty="0"/>
          </a:p>
        </p:txBody>
      </p:sp>
      <p:sp>
        <p:nvSpPr>
          <p:cNvPr id="3" name="Content Placeholder 2"/>
          <p:cNvSpPr>
            <a:spLocks noGrp="1"/>
          </p:cNvSpPr>
          <p:nvPr>
            <p:ph idx="1"/>
          </p:nvPr>
        </p:nvSpPr>
        <p:spPr/>
        <p:txBody>
          <a:bodyPr>
            <a:normAutofit fontScale="92500" lnSpcReduction="20000"/>
          </a:bodyPr>
          <a:lstStyle/>
          <a:p>
            <a:r>
              <a:rPr lang="en-US" dirty="0"/>
              <a:t>Armstrong, M. (2016). </a:t>
            </a:r>
            <a:r>
              <a:rPr lang="en-US" i="1" dirty="0"/>
              <a:t>Armstrong's handbook of strategic human resource management</a:t>
            </a:r>
            <a:r>
              <a:rPr lang="en-US" dirty="0"/>
              <a:t>. </a:t>
            </a:r>
            <a:r>
              <a:rPr lang="en-US" dirty="0" err="1"/>
              <a:t>Kogan</a:t>
            </a:r>
            <a:r>
              <a:rPr lang="en-US" dirty="0"/>
              <a:t> Page Publishers.</a:t>
            </a:r>
          </a:p>
          <a:p>
            <a:r>
              <a:rPr lang="en-US" dirty="0" err="1"/>
              <a:t>Delery</a:t>
            </a:r>
            <a:r>
              <a:rPr lang="en-US" dirty="0"/>
              <a:t>, J. E., &amp; </a:t>
            </a:r>
            <a:r>
              <a:rPr lang="en-US" dirty="0" err="1"/>
              <a:t>Roumpi</a:t>
            </a:r>
            <a:r>
              <a:rPr lang="en-US" dirty="0"/>
              <a:t>, D. (2017). Strategic human resource management, human capital, and competitive advantage: is the field going in circles?. </a:t>
            </a:r>
            <a:r>
              <a:rPr lang="en-US" i="1" dirty="0"/>
              <a:t>Human Resource Management Journal</a:t>
            </a:r>
            <a:r>
              <a:rPr lang="en-US" dirty="0"/>
              <a:t>, </a:t>
            </a:r>
            <a:r>
              <a:rPr lang="en-US" i="1" dirty="0"/>
              <a:t>27</a:t>
            </a:r>
            <a:r>
              <a:rPr lang="en-US" dirty="0"/>
              <a:t>(1), 1-21.</a:t>
            </a:r>
          </a:p>
          <a:p>
            <a:r>
              <a:rPr lang="en-US" dirty="0"/>
              <a:t>Harrison, T., &amp; </a:t>
            </a:r>
            <a:r>
              <a:rPr lang="en-US" dirty="0" err="1"/>
              <a:t>Bazzy</a:t>
            </a:r>
            <a:r>
              <a:rPr lang="en-US" dirty="0"/>
              <a:t>, J. D. (2017). Aligning organizational culture and strategic human resource management. </a:t>
            </a:r>
            <a:r>
              <a:rPr lang="en-US" i="1" dirty="0"/>
              <a:t>Journal of Management Development</a:t>
            </a:r>
            <a:r>
              <a:rPr lang="en-US" dirty="0"/>
              <a:t>.</a:t>
            </a:r>
          </a:p>
          <a:p>
            <a:r>
              <a:rPr lang="en-US" dirty="0"/>
              <a:t>Zehir, C., </a:t>
            </a:r>
            <a:r>
              <a:rPr lang="en-US" dirty="0" err="1"/>
              <a:t>Gurol</a:t>
            </a:r>
            <a:r>
              <a:rPr lang="en-US" dirty="0"/>
              <a:t>, Y., </a:t>
            </a:r>
            <a:r>
              <a:rPr lang="en-US" dirty="0" err="1"/>
              <a:t>Karaboga</a:t>
            </a:r>
            <a:r>
              <a:rPr lang="en-US" dirty="0"/>
              <a:t>, T., &amp; </a:t>
            </a:r>
            <a:r>
              <a:rPr lang="en-US" dirty="0" err="1"/>
              <a:t>Kole</a:t>
            </a:r>
            <a:r>
              <a:rPr lang="en-US" dirty="0"/>
              <a:t>, M. (2016). Strategic human resource management and firm performance: the mediating role of entrepreneurial orientation. </a:t>
            </a:r>
            <a:r>
              <a:rPr lang="en-US" i="1" dirty="0" err="1"/>
              <a:t>Procedia</a:t>
            </a:r>
            <a:r>
              <a:rPr lang="en-US" i="1" dirty="0"/>
              <a:t>-Social and Behavioral Sciences</a:t>
            </a:r>
            <a:r>
              <a:rPr lang="en-US" dirty="0"/>
              <a:t>, </a:t>
            </a:r>
            <a:r>
              <a:rPr lang="en-US" i="1" dirty="0"/>
              <a:t>235</a:t>
            </a:r>
            <a:r>
              <a:rPr lang="en-US" dirty="0"/>
              <a:t>, 372-381.</a:t>
            </a:r>
          </a:p>
          <a:p>
            <a:endParaRPr lang="en-US" dirty="0"/>
          </a:p>
        </p:txBody>
      </p:sp>
    </p:spTree>
    <p:extLst>
      <p:ext uri="{BB962C8B-B14F-4D97-AF65-F5344CB8AC3E}">
        <p14:creationId xmlns:p14="http://schemas.microsoft.com/office/powerpoint/2010/main" val="24544319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T</a:t>
            </a:r>
            <a:r>
              <a:rPr lang="en-US" b="1" dirty="0" smtClean="0"/>
              <a:t>hree </a:t>
            </a:r>
            <a:r>
              <a:rPr lang="en-US" b="1" dirty="0"/>
              <a:t>R</a:t>
            </a:r>
            <a:r>
              <a:rPr lang="en-US" b="1" dirty="0" smtClean="0"/>
              <a:t>esources </a:t>
            </a:r>
            <a:r>
              <a:rPr lang="en-US" b="1" dirty="0"/>
              <a:t>to </a:t>
            </a:r>
            <a:r>
              <a:rPr lang="en-US" b="1" dirty="0" smtClean="0"/>
              <a:t>Annotate</a:t>
            </a:r>
            <a:br>
              <a:rPr lang="en-US" b="1" dirty="0" smtClean="0"/>
            </a:br>
            <a:r>
              <a:rPr lang="en-US" b="1" dirty="0" smtClean="0"/>
              <a:t>Number one</a:t>
            </a:r>
            <a:endParaRPr lang="en-US" dirty="0"/>
          </a:p>
        </p:txBody>
      </p:sp>
      <p:sp>
        <p:nvSpPr>
          <p:cNvPr id="3" name="Content Placeholder 2"/>
          <p:cNvSpPr>
            <a:spLocks noGrp="1"/>
          </p:cNvSpPr>
          <p:nvPr>
            <p:ph idx="1"/>
          </p:nvPr>
        </p:nvSpPr>
        <p:spPr/>
        <p:txBody>
          <a:bodyPr/>
          <a:lstStyle/>
          <a:p>
            <a:r>
              <a:rPr lang="en-US" dirty="0"/>
              <a:t>Armstrong, M. (2016). </a:t>
            </a:r>
            <a:r>
              <a:rPr lang="en-US" i="1" dirty="0"/>
              <a:t>Armstrong's handbook of strategic human resource management</a:t>
            </a:r>
            <a:r>
              <a:rPr lang="en-US" dirty="0"/>
              <a:t>. </a:t>
            </a:r>
            <a:r>
              <a:rPr lang="en-US" dirty="0" err="1"/>
              <a:t>Kogan</a:t>
            </a:r>
            <a:r>
              <a:rPr lang="en-US" dirty="0"/>
              <a:t> Page Publishers.</a:t>
            </a:r>
          </a:p>
          <a:p>
            <a:pPr marL="0" indent="0">
              <a:buNone/>
            </a:pPr>
            <a:r>
              <a:rPr lang="en-US" dirty="0"/>
              <a:t>In this article, the author shows how human resource works incorporated with a strategic human resource to achieve organizational goals and objectives. Human resource is majorly concerned with workers welfare to align it with those of the organization</a:t>
            </a:r>
            <a:endParaRPr lang="en-US" dirty="0"/>
          </a:p>
        </p:txBody>
      </p:sp>
    </p:spTree>
    <p:extLst>
      <p:ext uri="{BB962C8B-B14F-4D97-AF65-F5344CB8AC3E}">
        <p14:creationId xmlns:p14="http://schemas.microsoft.com/office/powerpoint/2010/main" val="23943443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 Number 2</a:t>
            </a:r>
            <a:endParaRPr lang="en-US" dirty="0"/>
          </a:p>
        </p:txBody>
      </p:sp>
      <p:sp>
        <p:nvSpPr>
          <p:cNvPr id="3" name="Content Placeholder 2"/>
          <p:cNvSpPr>
            <a:spLocks noGrp="1"/>
          </p:cNvSpPr>
          <p:nvPr>
            <p:ph idx="1"/>
          </p:nvPr>
        </p:nvSpPr>
        <p:spPr/>
        <p:txBody>
          <a:bodyPr/>
          <a:lstStyle/>
          <a:p>
            <a:r>
              <a:rPr lang="en-US" dirty="0"/>
              <a:t>Zehir, C., </a:t>
            </a:r>
            <a:r>
              <a:rPr lang="en-US" dirty="0" err="1"/>
              <a:t>Gurol</a:t>
            </a:r>
            <a:r>
              <a:rPr lang="en-US" dirty="0"/>
              <a:t>, Y., </a:t>
            </a:r>
            <a:r>
              <a:rPr lang="en-US" dirty="0" err="1"/>
              <a:t>Karaboga</a:t>
            </a:r>
            <a:r>
              <a:rPr lang="en-US" dirty="0"/>
              <a:t>, T., &amp; </a:t>
            </a:r>
            <a:r>
              <a:rPr lang="en-US" dirty="0" err="1"/>
              <a:t>Kole</a:t>
            </a:r>
            <a:r>
              <a:rPr lang="en-US" dirty="0"/>
              <a:t>, M. (2016). Strategic human resource management and firm performance: the mediating role of entrepreneurial orientation. </a:t>
            </a:r>
            <a:r>
              <a:rPr lang="en-US" i="1" dirty="0" err="1"/>
              <a:t>Procedia</a:t>
            </a:r>
            <a:r>
              <a:rPr lang="en-US" i="1" dirty="0"/>
              <a:t>-Social and Behavioral Sciences</a:t>
            </a:r>
            <a:r>
              <a:rPr lang="en-US" dirty="0"/>
              <a:t>, </a:t>
            </a:r>
            <a:r>
              <a:rPr lang="en-US" i="1" dirty="0"/>
              <a:t>235</a:t>
            </a:r>
            <a:r>
              <a:rPr lang="en-US" dirty="0"/>
              <a:t>, </a:t>
            </a:r>
            <a:r>
              <a:rPr lang="en-US" dirty="0" smtClean="0"/>
              <a:t>372-381.</a:t>
            </a:r>
          </a:p>
          <a:p>
            <a:pPr marL="0" indent="0">
              <a:buNone/>
            </a:pPr>
            <a:r>
              <a:rPr lang="en-US" dirty="0" smtClean="0"/>
              <a:t>When </a:t>
            </a:r>
            <a:r>
              <a:rPr lang="en-US" dirty="0"/>
              <a:t>an organization focuses on being more aggressive, innovative, and encouraging reactiveness, the workers will support human resource strategies. This book can be useful for Global </a:t>
            </a:r>
            <a:r>
              <a:rPr lang="en-US" dirty="0" err="1"/>
              <a:t>ProTech</a:t>
            </a:r>
            <a:r>
              <a:rPr lang="en-US" dirty="0"/>
              <a:t> to increase profit margins and give a new direction</a:t>
            </a:r>
            <a:endParaRPr lang="en-US" dirty="0"/>
          </a:p>
        </p:txBody>
      </p:sp>
    </p:spTree>
    <p:extLst>
      <p:ext uri="{BB962C8B-B14F-4D97-AF65-F5344CB8AC3E}">
        <p14:creationId xmlns:p14="http://schemas.microsoft.com/office/powerpoint/2010/main" val="10015074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 Number 3</a:t>
            </a:r>
            <a:endParaRPr lang="en-US" dirty="0"/>
          </a:p>
        </p:txBody>
      </p:sp>
      <p:sp>
        <p:nvSpPr>
          <p:cNvPr id="3" name="Content Placeholder 2"/>
          <p:cNvSpPr>
            <a:spLocks noGrp="1"/>
          </p:cNvSpPr>
          <p:nvPr>
            <p:ph idx="1"/>
          </p:nvPr>
        </p:nvSpPr>
        <p:spPr/>
        <p:txBody>
          <a:bodyPr/>
          <a:lstStyle/>
          <a:p>
            <a:r>
              <a:rPr lang="en-US" dirty="0"/>
              <a:t>Harrison, T., &amp; </a:t>
            </a:r>
            <a:r>
              <a:rPr lang="en-US" dirty="0" err="1"/>
              <a:t>Bazzy</a:t>
            </a:r>
            <a:r>
              <a:rPr lang="en-US" dirty="0"/>
              <a:t>, J. D. (2017). Aligning organizational culture and strategic human resource management. </a:t>
            </a:r>
            <a:r>
              <a:rPr lang="en-US" i="1" dirty="0"/>
              <a:t>Journal of Management Development</a:t>
            </a:r>
            <a:r>
              <a:rPr lang="en-US" dirty="0"/>
              <a:t>.</a:t>
            </a:r>
          </a:p>
          <a:p>
            <a:pPr marL="0" indent="0">
              <a:buNone/>
            </a:pPr>
            <a:r>
              <a:rPr lang="en-US" dirty="0"/>
              <a:t>This article is aimed at highlighting how culture affects the implementation of human resource strategies in an organization</a:t>
            </a:r>
            <a:endParaRPr lang="en-US" dirty="0"/>
          </a:p>
        </p:txBody>
      </p:sp>
    </p:spTree>
    <p:extLst>
      <p:ext uri="{BB962C8B-B14F-4D97-AF65-F5344CB8AC3E}">
        <p14:creationId xmlns:p14="http://schemas.microsoft.com/office/powerpoint/2010/main" val="4528011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References</a:t>
            </a:r>
            <a:br>
              <a:rPr lang="en-US" b="1" dirty="0" smtClean="0"/>
            </a:br>
            <a:endParaRPr lang="en-US" b="1" dirty="0"/>
          </a:p>
        </p:txBody>
      </p:sp>
      <p:sp>
        <p:nvSpPr>
          <p:cNvPr id="3" name="Content Placeholder 2"/>
          <p:cNvSpPr>
            <a:spLocks noGrp="1"/>
          </p:cNvSpPr>
          <p:nvPr>
            <p:ph idx="1"/>
          </p:nvPr>
        </p:nvSpPr>
        <p:spPr/>
        <p:txBody>
          <a:bodyPr>
            <a:normAutofit fontScale="92500" lnSpcReduction="20000"/>
          </a:bodyPr>
          <a:lstStyle/>
          <a:p>
            <a:r>
              <a:rPr lang="en-US" dirty="0"/>
              <a:t>Armstrong, M. (2016). </a:t>
            </a:r>
            <a:r>
              <a:rPr lang="en-US" i="1" dirty="0"/>
              <a:t>Armstrong's handbook of strategic human resource management</a:t>
            </a:r>
            <a:r>
              <a:rPr lang="en-US" dirty="0"/>
              <a:t>. </a:t>
            </a:r>
            <a:r>
              <a:rPr lang="en-US" dirty="0" err="1"/>
              <a:t>Kogan</a:t>
            </a:r>
            <a:r>
              <a:rPr lang="en-US" dirty="0"/>
              <a:t> Page Publishers.</a:t>
            </a:r>
          </a:p>
          <a:p>
            <a:r>
              <a:rPr lang="en-US" dirty="0" err="1"/>
              <a:t>Delery</a:t>
            </a:r>
            <a:r>
              <a:rPr lang="en-US" dirty="0"/>
              <a:t>, J. E., &amp; </a:t>
            </a:r>
            <a:r>
              <a:rPr lang="en-US" dirty="0" err="1"/>
              <a:t>Roumpi</a:t>
            </a:r>
            <a:r>
              <a:rPr lang="en-US" dirty="0"/>
              <a:t>, D. (2017). Strategic human resource management, human capital, and competitive advantage: is the field going in circles?. </a:t>
            </a:r>
            <a:r>
              <a:rPr lang="en-US" i="1" dirty="0"/>
              <a:t>Human Resource Management Journal</a:t>
            </a:r>
            <a:r>
              <a:rPr lang="en-US" dirty="0"/>
              <a:t>, </a:t>
            </a:r>
            <a:r>
              <a:rPr lang="en-US" i="1" dirty="0"/>
              <a:t>27</a:t>
            </a:r>
            <a:r>
              <a:rPr lang="en-US" dirty="0"/>
              <a:t>(1), 1-21.</a:t>
            </a:r>
          </a:p>
          <a:p>
            <a:r>
              <a:rPr lang="en-US" dirty="0"/>
              <a:t>Harrison, T., &amp; </a:t>
            </a:r>
            <a:r>
              <a:rPr lang="en-US" dirty="0" err="1"/>
              <a:t>Bazzy</a:t>
            </a:r>
            <a:r>
              <a:rPr lang="en-US" dirty="0"/>
              <a:t>, J. D. (2017). Aligning organizational culture and strategic human resource management. </a:t>
            </a:r>
            <a:r>
              <a:rPr lang="en-US" i="1" dirty="0"/>
              <a:t>Journal of Management Development</a:t>
            </a:r>
            <a:r>
              <a:rPr lang="en-US" dirty="0"/>
              <a:t>.</a:t>
            </a:r>
          </a:p>
          <a:p>
            <a:r>
              <a:rPr lang="en-US" dirty="0"/>
              <a:t>Zehir, C., </a:t>
            </a:r>
            <a:r>
              <a:rPr lang="en-US" dirty="0" err="1"/>
              <a:t>Gurol</a:t>
            </a:r>
            <a:r>
              <a:rPr lang="en-US" dirty="0"/>
              <a:t>, Y., </a:t>
            </a:r>
            <a:r>
              <a:rPr lang="en-US" dirty="0" err="1"/>
              <a:t>Karaboga</a:t>
            </a:r>
            <a:r>
              <a:rPr lang="en-US" dirty="0"/>
              <a:t>, T., &amp; </a:t>
            </a:r>
            <a:r>
              <a:rPr lang="en-US" dirty="0" err="1"/>
              <a:t>Kole</a:t>
            </a:r>
            <a:r>
              <a:rPr lang="en-US" dirty="0"/>
              <a:t>, M. (2016). Strategic human resource management and firm performance: the mediating role of entrepreneurial orientation. </a:t>
            </a:r>
            <a:r>
              <a:rPr lang="en-US" i="1" dirty="0" err="1"/>
              <a:t>Procedia</a:t>
            </a:r>
            <a:r>
              <a:rPr lang="en-US" i="1" dirty="0"/>
              <a:t>-Social and Behavioral Sciences</a:t>
            </a:r>
            <a:r>
              <a:rPr lang="en-US" dirty="0"/>
              <a:t>, </a:t>
            </a:r>
            <a:r>
              <a:rPr lang="en-US" i="1" dirty="0"/>
              <a:t>235</a:t>
            </a:r>
            <a:r>
              <a:rPr lang="en-US" dirty="0"/>
              <a:t>, 372-381.</a:t>
            </a:r>
          </a:p>
          <a:p>
            <a:endParaRPr lang="en-US" dirty="0"/>
          </a:p>
        </p:txBody>
      </p:sp>
    </p:spTree>
    <p:extLst>
      <p:ext uri="{BB962C8B-B14F-4D97-AF65-F5344CB8AC3E}">
        <p14:creationId xmlns:p14="http://schemas.microsoft.com/office/powerpoint/2010/main" val="96903965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77</TotalTime>
  <Words>1643</Words>
  <Application>Microsoft Office PowerPoint</Application>
  <PresentationFormat>Widescreen</PresentationFormat>
  <Paragraphs>100</Paragraphs>
  <Slides>13</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Garamond</vt:lpstr>
      <vt:lpstr>Organic</vt:lpstr>
      <vt:lpstr>Strategic Human Resource </vt:lpstr>
      <vt:lpstr>What is Strategic HRM</vt:lpstr>
      <vt:lpstr>Steps for Creating a Strategic Human Resource Management </vt:lpstr>
      <vt:lpstr>Characteristics of Strategic Human Resource </vt:lpstr>
      <vt:lpstr>How should HR Strategy align with the Organization’s Direction </vt:lpstr>
      <vt:lpstr>How should HR Strategy align with the Organization’s Direction </vt:lpstr>
      <vt:lpstr>Reasons why HR Strategy align with the Organization’s Direction as a Whole</vt:lpstr>
      <vt:lpstr>Reasons why HR Strategy align with the Organization’s Direction as a Whole</vt:lpstr>
      <vt:lpstr>References to Recommend Strategic HRM to help attendees Understand this Vital Concept? </vt:lpstr>
      <vt:lpstr>Three Resources to Annotate Number one</vt:lpstr>
      <vt:lpstr>Resource Number 2</vt:lpstr>
      <vt:lpstr>Resource Number 3</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Human Resource</dc:title>
  <dc:creator>Windows User</dc:creator>
  <cp:lastModifiedBy>Windows User</cp:lastModifiedBy>
  <cp:revision>9</cp:revision>
  <dcterms:created xsi:type="dcterms:W3CDTF">2020-11-05T07:57:36Z</dcterms:created>
  <dcterms:modified xsi:type="dcterms:W3CDTF">2020-11-05T09:15:13Z</dcterms:modified>
</cp:coreProperties>
</file>